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0" r:id="rId16"/>
    <p:sldId id="273" r:id="rId17"/>
    <p:sldId id="278" r:id="rId18"/>
    <p:sldId id="279" r:id="rId19"/>
    <p:sldId id="274" r:id="rId20"/>
    <p:sldId id="275" r:id="rId21"/>
    <p:sldId id="276" r:id="rId22"/>
    <p:sldId id="277" r:id="rId23"/>
    <p:sldId id="280" r:id="rId24"/>
    <p:sldId id="281" r:id="rId25"/>
    <p:sldId id="282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0"/>
  </p:normalViewPr>
  <p:slideViewPr>
    <p:cSldViewPr>
      <p:cViewPr>
        <p:scale>
          <a:sx n="118" d="100"/>
          <a:sy n="118" d="100"/>
        </p:scale>
        <p:origin x="944" y="-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4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B6EB03-A108-4F5C-A75D-8C53E3156DF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54CCA4F-E385-45DA-8BAD-AB27D1AC5202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1C92C372-E699-4F4D-9FF3-073829CACC47}" type="parTrans" cxnId="{5C4F57F0-5DA6-42F3-9E04-23997720571A}">
      <dgm:prSet/>
      <dgm:spPr/>
      <dgm:t>
        <a:bodyPr/>
        <a:lstStyle/>
        <a:p>
          <a:endParaRPr lang="en-US"/>
        </a:p>
      </dgm:t>
    </dgm:pt>
    <dgm:pt modelId="{27469006-4141-4484-B212-CF8CB9009FF8}" type="sibTrans" cxnId="{5C4F57F0-5DA6-42F3-9E04-23997720571A}">
      <dgm:prSet/>
      <dgm:spPr/>
      <dgm:t>
        <a:bodyPr/>
        <a:lstStyle/>
        <a:p>
          <a:endParaRPr lang="en-US"/>
        </a:p>
      </dgm:t>
    </dgm:pt>
    <dgm:pt modelId="{CB138158-7553-466B-9408-0B0EFFDC87C2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43C2D8AF-669E-4B46-8D55-7F06BF3A26C9}" type="parTrans" cxnId="{647E4223-AC78-4BDF-927A-13F5BB869B3B}">
      <dgm:prSet/>
      <dgm:spPr/>
      <dgm:t>
        <a:bodyPr/>
        <a:lstStyle/>
        <a:p>
          <a:endParaRPr lang="en-US"/>
        </a:p>
      </dgm:t>
    </dgm:pt>
    <dgm:pt modelId="{AF007FF8-718E-4D90-9BC6-1076DEA912FF}" type="sibTrans" cxnId="{647E4223-AC78-4BDF-927A-13F5BB869B3B}">
      <dgm:prSet/>
      <dgm:spPr/>
      <dgm:t>
        <a:bodyPr/>
        <a:lstStyle/>
        <a:p>
          <a:endParaRPr lang="en-US"/>
        </a:p>
      </dgm:t>
    </dgm:pt>
    <dgm:pt modelId="{5C10EC07-8437-4656-999A-C1BC657EAEDC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DBE6A103-1A0B-454B-A707-EAF620383560}" type="parTrans" cxnId="{4799321D-ED0E-41BF-AD07-55AFAC5A6A53}">
      <dgm:prSet/>
      <dgm:spPr/>
      <dgm:t>
        <a:bodyPr/>
        <a:lstStyle/>
        <a:p>
          <a:endParaRPr lang="en-US"/>
        </a:p>
      </dgm:t>
    </dgm:pt>
    <dgm:pt modelId="{2C935575-F10A-49CB-AFB6-6EB641DBAAF6}" type="sibTrans" cxnId="{4799321D-ED0E-41BF-AD07-55AFAC5A6A53}">
      <dgm:prSet/>
      <dgm:spPr/>
      <dgm:t>
        <a:bodyPr/>
        <a:lstStyle/>
        <a:p>
          <a:endParaRPr lang="en-US"/>
        </a:p>
      </dgm:t>
    </dgm:pt>
    <dgm:pt modelId="{279EA77C-109D-4BB3-B0CB-47A622BF2260}" type="pres">
      <dgm:prSet presAssocID="{03B6EB03-A108-4F5C-A75D-8C53E3156DF0}" presName="CompostProcess" presStyleCnt="0">
        <dgm:presLayoutVars>
          <dgm:dir/>
          <dgm:resizeHandles val="exact"/>
        </dgm:presLayoutVars>
      </dgm:prSet>
      <dgm:spPr/>
    </dgm:pt>
    <dgm:pt modelId="{FDF8EADF-688A-4CAF-B379-3F7ED573D5CE}" type="pres">
      <dgm:prSet presAssocID="{03B6EB03-A108-4F5C-A75D-8C53E3156DF0}" presName="arrow" presStyleLbl="bgShp" presStyleIdx="0" presStyleCnt="1" custAng="5400000" custScaleX="117647" custScaleY="33750" custLinFactNeighborX="2262" custLinFactNeighborY="406"/>
      <dgm:spPr/>
    </dgm:pt>
    <dgm:pt modelId="{60FF7752-E02A-4D01-8DCB-94FF6F271A5B}" type="pres">
      <dgm:prSet presAssocID="{03B6EB03-A108-4F5C-A75D-8C53E3156DF0}" presName="linearProcess" presStyleCnt="0"/>
      <dgm:spPr/>
    </dgm:pt>
    <dgm:pt modelId="{A028D668-029C-4A47-9E87-C78D64A6701A}" type="pres">
      <dgm:prSet presAssocID="{854CCA4F-E385-45DA-8BAD-AB27D1AC5202}" presName="textNode" presStyleLbl="node1" presStyleIdx="0" presStyleCnt="3" custAng="5400000" custScaleX="50000" custScaleY="28125" custLinFactX="55388" custLinFactNeighborX="100000" custLinFactNeighborY="11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F03B8-DE79-40FC-B596-EE4F30985B2D}" type="pres">
      <dgm:prSet presAssocID="{27469006-4141-4484-B212-CF8CB9009FF8}" presName="sibTrans" presStyleCnt="0"/>
      <dgm:spPr/>
    </dgm:pt>
    <dgm:pt modelId="{EFDEEEEE-ADAF-4B73-AE1E-881FF7C26E7A}" type="pres">
      <dgm:prSet presAssocID="{CB138158-7553-466B-9408-0B0EFFDC87C2}" presName="textNode" presStyleLbl="node1" presStyleIdx="1" presStyleCnt="3" custAng="5400000" custScaleX="50000" custScaleY="28125" custLinFactNeighborX="32329" custLinFactNeighborY="-168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112E48-89D0-43B8-B577-02D9DF07FF23}" type="pres">
      <dgm:prSet presAssocID="{AF007FF8-718E-4D90-9BC6-1076DEA912FF}" presName="sibTrans" presStyleCnt="0"/>
      <dgm:spPr/>
    </dgm:pt>
    <dgm:pt modelId="{699167AB-EE0A-4A42-8049-27B7310563D0}" type="pres">
      <dgm:prSet presAssocID="{5C10EC07-8437-4656-999A-C1BC657EAEDC}" presName="textNode" presStyleLbl="node1" presStyleIdx="2" presStyleCnt="3" custAng="5400000" custScaleX="50000" custScaleY="28125" custLinFactX="-44612" custLinFactNeighborX="-100000" custLinFactNeighborY="-45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A6F03D-BA91-4B75-86F3-A36BEB464D36}" type="presOf" srcId="{CB138158-7553-466B-9408-0B0EFFDC87C2}" destId="{EFDEEEEE-ADAF-4B73-AE1E-881FF7C26E7A}" srcOrd="0" destOrd="0" presId="urn:microsoft.com/office/officeart/2005/8/layout/hProcess9"/>
    <dgm:cxn modelId="{11436830-4166-422B-A5FD-E320A2AA5F84}" type="presOf" srcId="{854CCA4F-E385-45DA-8BAD-AB27D1AC5202}" destId="{A028D668-029C-4A47-9E87-C78D64A6701A}" srcOrd="0" destOrd="0" presId="urn:microsoft.com/office/officeart/2005/8/layout/hProcess9"/>
    <dgm:cxn modelId="{4799321D-ED0E-41BF-AD07-55AFAC5A6A53}" srcId="{03B6EB03-A108-4F5C-A75D-8C53E3156DF0}" destId="{5C10EC07-8437-4656-999A-C1BC657EAEDC}" srcOrd="2" destOrd="0" parTransId="{DBE6A103-1A0B-454B-A707-EAF620383560}" sibTransId="{2C935575-F10A-49CB-AFB6-6EB641DBAAF6}"/>
    <dgm:cxn modelId="{647E4223-AC78-4BDF-927A-13F5BB869B3B}" srcId="{03B6EB03-A108-4F5C-A75D-8C53E3156DF0}" destId="{CB138158-7553-466B-9408-0B0EFFDC87C2}" srcOrd="1" destOrd="0" parTransId="{43C2D8AF-669E-4B46-8D55-7F06BF3A26C9}" sibTransId="{AF007FF8-718E-4D90-9BC6-1076DEA912FF}"/>
    <dgm:cxn modelId="{F7110118-7859-43B1-9A62-12CF1E271424}" type="presOf" srcId="{03B6EB03-A108-4F5C-A75D-8C53E3156DF0}" destId="{279EA77C-109D-4BB3-B0CB-47A622BF2260}" srcOrd="0" destOrd="0" presId="urn:microsoft.com/office/officeart/2005/8/layout/hProcess9"/>
    <dgm:cxn modelId="{5C4F57F0-5DA6-42F3-9E04-23997720571A}" srcId="{03B6EB03-A108-4F5C-A75D-8C53E3156DF0}" destId="{854CCA4F-E385-45DA-8BAD-AB27D1AC5202}" srcOrd="0" destOrd="0" parTransId="{1C92C372-E699-4F4D-9FF3-073829CACC47}" sibTransId="{27469006-4141-4484-B212-CF8CB9009FF8}"/>
    <dgm:cxn modelId="{7EFF14DE-17BD-4424-B014-182881173F80}" type="presOf" srcId="{5C10EC07-8437-4656-999A-C1BC657EAEDC}" destId="{699167AB-EE0A-4A42-8049-27B7310563D0}" srcOrd="0" destOrd="0" presId="urn:microsoft.com/office/officeart/2005/8/layout/hProcess9"/>
    <dgm:cxn modelId="{1BB3AEB2-2F26-4A8B-A5FE-16F264B63EE0}" type="presParOf" srcId="{279EA77C-109D-4BB3-B0CB-47A622BF2260}" destId="{FDF8EADF-688A-4CAF-B379-3F7ED573D5CE}" srcOrd="0" destOrd="0" presId="urn:microsoft.com/office/officeart/2005/8/layout/hProcess9"/>
    <dgm:cxn modelId="{887F974F-10BC-4FA0-93E2-306D17058B21}" type="presParOf" srcId="{279EA77C-109D-4BB3-B0CB-47A622BF2260}" destId="{60FF7752-E02A-4D01-8DCB-94FF6F271A5B}" srcOrd="1" destOrd="0" presId="urn:microsoft.com/office/officeart/2005/8/layout/hProcess9"/>
    <dgm:cxn modelId="{45CFD123-0521-4EE4-8D27-C0716D85F683}" type="presParOf" srcId="{60FF7752-E02A-4D01-8DCB-94FF6F271A5B}" destId="{A028D668-029C-4A47-9E87-C78D64A6701A}" srcOrd="0" destOrd="0" presId="urn:microsoft.com/office/officeart/2005/8/layout/hProcess9"/>
    <dgm:cxn modelId="{BAF6184B-739E-4E7E-B759-85CB71C4977C}" type="presParOf" srcId="{60FF7752-E02A-4D01-8DCB-94FF6F271A5B}" destId="{FF6F03B8-DE79-40FC-B596-EE4F30985B2D}" srcOrd="1" destOrd="0" presId="urn:microsoft.com/office/officeart/2005/8/layout/hProcess9"/>
    <dgm:cxn modelId="{33488D15-2DB5-475E-9EDB-B7C9DE77A562}" type="presParOf" srcId="{60FF7752-E02A-4D01-8DCB-94FF6F271A5B}" destId="{EFDEEEEE-ADAF-4B73-AE1E-881FF7C26E7A}" srcOrd="2" destOrd="0" presId="urn:microsoft.com/office/officeart/2005/8/layout/hProcess9"/>
    <dgm:cxn modelId="{E725D207-0FC1-431E-91F4-058D9BC8A1D8}" type="presParOf" srcId="{60FF7752-E02A-4D01-8DCB-94FF6F271A5B}" destId="{CE112E48-89D0-43B8-B577-02D9DF07FF23}" srcOrd="3" destOrd="0" presId="urn:microsoft.com/office/officeart/2005/8/layout/hProcess9"/>
    <dgm:cxn modelId="{0938B223-A943-4DAF-8A60-BB5C6CDE3EF8}" type="presParOf" srcId="{60FF7752-E02A-4D01-8DCB-94FF6F271A5B}" destId="{699167AB-EE0A-4A42-8049-27B7310563D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8EADF-688A-4CAF-B379-3F7ED573D5CE}">
      <dsp:nvSpPr>
        <dsp:cNvPr id="0" name=""/>
        <dsp:cNvSpPr/>
      </dsp:nvSpPr>
      <dsp:spPr>
        <a:xfrm rot="5400000">
          <a:off x="46639" y="1558587"/>
          <a:ext cx="2425698" cy="15687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8D668-029C-4A47-9E87-C78D64A6701A}">
      <dsp:nvSpPr>
        <dsp:cNvPr id="0" name=""/>
        <dsp:cNvSpPr/>
      </dsp:nvSpPr>
      <dsp:spPr>
        <a:xfrm rot="5400000">
          <a:off x="1070131" y="2282665"/>
          <a:ext cx="363855" cy="522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</a:t>
          </a:r>
          <a:endParaRPr lang="en-US" sz="2200" kern="1200" dirty="0"/>
        </a:p>
      </dsp:txBody>
      <dsp:txXfrm>
        <a:off x="1087893" y="2300427"/>
        <a:ext cx="328331" cy="487398"/>
      </dsp:txXfrm>
    </dsp:sp>
    <dsp:sp modelId="{EFDEEEEE-ADAF-4B73-AE1E-881FF7C26E7A}">
      <dsp:nvSpPr>
        <dsp:cNvPr id="0" name=""/>
        <dsp:cNvSpPr/>
      </dsp:nvSpPr>
      <dsp:spPr>
        <a:xfrm rot="5400000">
          <a:off x="1070132" y="1749275"/>
          <a:ext cx="363855" cy="522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</a:t>
          </a:r>
          <a:endParaRPr lang="en-US" sz="2200" kern="1200" dirty="0"/>
        </a:p>
      </dsp:txBody>
      <dsp:txXfrm>
        <a:off x="1087894" y="1767037"/>
        <a:ext cx="328331" cy="487398"/>
      </dsp:txXfrm>
    </dsp:sp>
    <dsp:sp modelId="{699167AB-EE0A-4A42-8049-27B7310563D0}">
      <dsp:nvSpPr>
        <dsp:cNvPr id="0" name=""/>
        <dsp:cNvSpPr/>
      </dsp:nvSpPr>
      <dsp:spPr>
        <a:xfrm rot="5400000">
          <a:off x="1070131" y="1215866"/>
          <a:ext cx="363855" cy="522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</a:t>
          </a:r>
          <a:endParaRPr lang="en-US" sz="2200" kern="1200" dirty="0"/>
        </a:p>
      </dsp:txBody>
      <dsp:txXfrm>
        <a:off x="1087893" y="1233628"/>
        <a:ext cx="328331" cy="487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31854-845F-4CAB-860C-CB3F30D24851}" type="datetimeFigureOut">
              <a:rPr lang="en-US" smtClean="0"/>
              <a:t>5/1/18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AE276-7D23-4AEF-AD23-2B2F49C31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7C70D-4AAE-453B-9CD0-5141E6A3102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4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6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30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 black, logo o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457200" y="1600200"/>
            <a:ext cx="77724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933A1E"/>
                </a:solidFill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INSERT SESSION TITLE IN ALL CAPS (32 PT)</a:t>
            </a:r>
            <a:endParaRPr lang="en-US" dirty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457200" y="2895600"/>
            <a:ext cx="7772400" cy="5334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3000" b="0" baseline="0"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Insert speaker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57200" y="4343400"/>
            <a:ext cx="7772400" cy="8382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baseline="0"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Insert session date</a:t>
            </a:r>
            <a:br>
              <a:rPr lang="en-US" dirty="0" smtClean="0"/>
            </a:br>
            <a:r>
              <a:rPr lang="en-US" dirty="0" smtClean="0"/>
              <a:t>Insert session 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457200" y="3429000"/>
            <a:ext cx="7772400" cy="304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baseline="0"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Insert speaker title | Insert speaker institution</a:t>
            </a:r>
            <a:endParaRPr lang="en-US" dirty="0"/>
          </a:p>
        </p:txBody>
      </p:sp>
      <p:sp>
        <p:nvSpPr>
          <p:cNvPr id="6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7010400" y="152400"/>
            <a:ext cx="1524000" cy="304800"/>
          </a:xfrm>
          <a:prstGeom prst="rect">
            <a:avLst/>
          </a:prstGeom>
        </p:spPr>
        <p:txBody>
          <a:bodyPr/>
          <a:lstStyle>
            <a:lvl1pPr marL="0" marR="0" indent="0" algn="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00" i="1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</a:lstStyle>
          <a:p>
            <a:pPr lvl="0"/>
            <a:r>
              <a:rPr lang="en-US" i="1" dirty="0" smtClean="0"/>
              <a:t>#</a:t>
            </a:r>
            <a:r>
              <a:rPr lang="en-US" i="1" dirty="0" err="1" smtClean="0"/>
              <a:t>twitterhashtag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51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30225" y="2895600"/>
            <a:ext cx="7318375" cy="12192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4400" b="1"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Insert chat question here</a:t>
            </a:r>
          </a:p>
        </p:txBody>
      </p:sp>
    </p:spTree>
    <p:extLst>
      <p:ext uri="{BB962C8B-B14F-4D97-AF65-F5344CB8AC3E}">
        <p14:creationId xmlns:p14="http://schemas.microsoft.com/office/powerpoint/2010/main" val="87614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1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9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9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1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5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8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2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80A14-2FAC-473D-B8F2-130A16BFA410}" type="datetimeFigureOut">
              <a:rPr lang="en-US" smtClean="0"/>
              <a:t>5/1/18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ACE4A-7A8C-4495-8648-3374A3E4D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1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acultycouncil.colostate.edu/files/manual/sectione.htm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acultycouncil.colostate.edu/files/manual/sectione.ht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57200" y="1143000"/>
            <a:ext cx="7772400" cy="114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DEVELOPING REWARD STRUCTURES  AND BENEFITS </a:t>
            </a:r>
          </a:p>
          <a:p>
            <a:r>
              <a:rPr lang="en-US" sz="2000" dirty="0" smtClean="0"/>
              <a:t>Recommendations for a Sustainable Governance Approach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457200" y="3276600"/>
            <a:ext cx="77724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Sue Doe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3810000"/>
            <a:ext cx="7772400" cy="304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Associate Professor of English  |  Colorado State University</a:t>
            </a:r>
          </a:p>
          <a:p>
            <a:r>
              <a:rPr lang="en-US" sz="2000" dirty="0" smtClean="0"/>
              <a:t>Spring 2015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468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A Grassroots Model</a:t>
            </a:r>
            <a:br>
              <a:rPr lang="en-US" sz="3600" b="1" dirty="0" smtClean="0"/>
            </a:br>
            <a:r>
              <a:rPr lang="en-US" sz="3300" i="1" dirty="0" smtClean="0"/>
              <a:t>Bringing </a:t>
            </a:r>
            <a:r>
              <a:rPr lang="en-US" sz="3300" i="1" dirty="0"/>
              <a:t>issues into the open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Campus Equity Week </a:t>
            </a:r>
          </a:p>
          <a:p>
            <a:r>
              <a:rPr lang="en-US" sz="3000" dirty="0" smtClean="0"/>
              <a:t>Professional Associations—Position Statements</a:t>
            </a:r>
          </a:p>
          <a:p>
            <a:r>
              <a:rPr lang="en-US" sz="3000" dirty="0" smtClean="0"/>
              <a:t>Advocacy Organizations—AAUP and NFM</a:t>
            </a:r>
          </a:p>
          <a:p>
            <a:r>
              <a:rPr lang="en-US" sz="3000" dirty="0" smtClean="0"/>
              <a:t>Union declarations (SEIU, AFT, etc.)</a:t>
            </a:r>
          </a:p>
          <a:p>
            <a:r>
              <a:rPr lang="en-US" sz="3000" dirty="0" smtClean="0"/>
              <a:t>Media coverage and anecdotal information</a:t>
            </a:r>
          </a:p>
          <a:p>
            <a:r>
              <a:rPr lang="en-US" sz="3000" dirty="0" smtClean="0"/>
              <a:t>Fireside chats—getting past the lieutenants</a:t>
            </a:r>
          </a:p>
        </p:txBody>
      </p:sp>
    </p:spTree>
    <p:extLst>
      <p:ext uri="{BB962C8B-B14F-4D97-AF65-F5344CB8AC3E}">
        <p14:creationId xmlns:p14="http://schemas.microsoft.com/office/powerpoint/2010/main" val="7136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534400" cy="92825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Legislative Model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i="1" dirty="0"/>
              <a:t>Be it enacted by the General Assembly of the State of </a:t>
            </a:r>
            <a:r>
              <a:rPr lang="en-US" sz="2400" i="1" dirty="0" smtClean="0"/>
              <a:t>Colorado</a:t>
            </a:r>
            <a:r>
              <a:rPr lang="en-US" sz="2400" i="1" dirty="0"/>
              <a:t>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600" dirty="0"/>
              <a:t>EACH SYSTEM OF HIGHER EDUCATION AND EACH CAMPUS OF EACH</a:t>
            </a:r>
          </a:p>
          <a:p>
            <a:pPr marL="0" indent="0">
              <a:buNone/>
            </a:pPr>
            <a:r>
              <a:rPr lang="en-US" sz="2600" dirty="0"/>
              <a:t>STATE INSTITUTION OF HIGHER EDUCATION MAY, SUBJECT TO THE APPROVAL</a:t>
            </a:r>
          </a:p>
          <a:p>
            <a:pPr marL="0" indent="0">
              <a:buNone/>
            </a:pPr>
            <a:r>
              <a:rPr lang="en-US" sz="2600" dirty="0"/>
              <a:t>OF THE CHIEF EXECUTIVE OFFICER OF THE SYSTEM OR INSTITUTION AND ANY</a:t>
            </a:r>
          </a:p>
          <a:p>
            <a:pPr marL="0" indent="0">
              <a:buNone/>
            </a:pPr>
            <a:r>
              <a:rPr lang="en-US" sz="2600" dirty="0"/>
              <a:t>RULES OR LIMITATIONS ESTABLISHED BY THE CHIEF EXECUTIVE OFFICER,</a:t>
            </a:r>
          </a:p>
          <a:p>
            <a:pPr marL="0" indent="0">
              <a:buNone/>
            </a:pPr>
            <a:r>
              <a:rPr lang="en-US" sz="2600" dirty="0"/>
              <a:t>HAVE IN EFFECT </a:t>
            </a:r>
            <a:r>
              <a:rPr lang="en-US" sz="2600" b="1" dirty="0"/>
              <a:t>AN UNLIMITED NUMBER OF TERM EMPLOYMENT CONTRACTS</a:t>
            </a:r>
          </a:p>
          <a:p>
            <a:pPr marL="0" indent="0">
              <a:buNone/>
            </a:pPr>
            <a:r>
              <a:rPr lang="en-US" sz="2600" b="1" dirty="0" smtClean="0"/>
              <a:t>OR </a:t>
            </a:r>
            <a:r>
              <a:rPr lang="en-US" sz="2600" b="1" dirty="0"/>
              <a:t>TERM EMPLOYMENT CONTRACT EXTENSIONS HAVING A DURATION OF </a:t>
            </a:r>
            <a:r>
              <a:rPr lang="en-US" sz="2600" b="1" dirty="0" smtClean="0"/>
              <a:t>NOT  MORE </a:t>
            </a:r>
            <a:r>
              <a:rPr lang="en-US" sz="2600" b="1" dirty="0"/>
              <a:t>THAN THREE YEARS </a:t>
            </a:r>
            <a:r>
              <a:rPr lang="en-US" sz="2600" dirty="0"/>
              <a:t>WITH AN UNLIMITED NUMBER OF</a:t>
            </a:r>
          </a:p>
          <a:p>
            <a:pPr marL="0" indent="0">
              <a:buNone/>
            </a:pPr>
            <a:r>
              <a:rPr lang="en-US" sz="2600" dirty="0"/>
              <a:t>GOVERNMENT-SUPPORTED OFFICIALS OR EMPLOYEES IF THE TERM</a:t>
            </a:r>
          </a:p>
          <a:p>
            <a:pPr marL="0" indent="0">
              <a:buNone/>
            </a:pPr>
            <a:r>
              <a:rPr lang="en-US" sz="2600" dirty="0"/>
              <a:t>EMPLOYMENT CONTRACTS OR TERM EMPLOYMENT CONTRACT EXTENSIONS</a:t>
            </a:r>
          </a:p>
          <a:p>
            <a:pPr marL="0" indent="0">
              <a:buNone/>
            </a:pPr>
            <a:r>
              <a:rPr lang="en-US" sz="2600" dirty="0"/>
              <a:t>ARE FOR HALF-TIME OR LONGER, NON-TENURE-TRACK CLASSROOM TEACHING</a:t>
            </a:r>
          </a:p>
          <a:p>
            <a:pPr marL="0" indent="0">
              <a:buNone/>
            </a:pPr>
            <a:r>
              <a:rPr lang="en-US" sz="2600" dirty="0"/>
              <a:t>APPOINTMENTS</a:t>
            </a:r>
            <a:r>
              <a:rPr lang="en-US" sz="2600" dirty="0" smtClean="0"/>
              <a:t>. A </a:t>
            </a:r>
            <a:r>
              <a:rPr lang="en-US" sz="2600" dirty="0"/>
              <a:t>PERSON EMPLOYED PURSUANT TO A TERM EMPLOYMENT</a:t>
            </a:r>
          </a:p>
          <a:p>
            <a:pPr marL="0" indent="0">
              <a:buNone/>
            </a:pPr>
            <a:r>
              <a:rPr lang="en-US" sz="2600" dirty="0"/>
              <a:t>CONTRACT OR TERM EMPLOYMENT CONTRACT EXTENSION DESCRIBED IN THIS</a:t>
            </a:r>
          </a:p>
          <a:p>
            <a:pPr marL="0" indent="0">
              <a:buNone/>
            </a:pPr>
            <a:r>
              <a:rPr lang="en-US" sz="2600" dirty="0"/>
              <a:t>PARAGRAPH (d) MAY HAVE DUTIES IN ADDITION TO CLASSROOM TEACHING,</a:t>
            </a:r>
          </a:p>
          <a:p>
            <a:pPr marL="0" indent="0">
              <a:buNone/>
            </a:pPr>
            <a:r>
              <a:rPr lang="en-US" sz="2600" dirty="0" smtClean="0"/>
              <a:t>AS </a:t>
            </a:r>
            <a:r>
              <a:rPr lang="en-US" sz="2600" dirty="0"/>
              <a:t>DESCRIBED IN THE CONTRACT OR CONTRACT EXTENSION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endParaRPr lang="en-US" sz="2600" dirty="0"/>
          </a:p>
          <a:p>
            <a:pPr marL="0" indent="0" algn="ctr">
              <a:buNone/>
            </a:pPr>
            <a:r>
              <a:rPr lang="en-US" sz="2600" b="1" dirty="0" smtClean="0"/>
              <a:t>NOTE: The governor of Colorado, John Hickenlooper, signed this measure into law on 4/12/2012.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4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Professional Development Model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All faculty need ongoing professional development</a:t>
            </a:r>
          </a:p>
          <a:p>
            <a:r>
              <a:rPr lang="en-US" dirty="0" smtClean="0"/>
              <a:t>To remain relevant faculty needs professional development that is up to date and ongoing</a:t>
            </a:r>
          </a:p>
          <a:p>
            <a:r>
              <a:rPr lang="en-US" dirty="0" smtClean="0"/>
              <a:t>Too often professional development opportunities are limited to TTF, except to ensure conformity among NTTF</a:t>
            </a:r>
          </a:p>
          <a:p>
            <a:r>
              <a:rPr lang="en-US" dirty="0" smtClean="0"/>
              <a:t>Self-directed professional development respects the adult learner</a:t>
            </a:r>
          </a:p>
          <a:p>
            <a:r>
              <a:rPr lang="en-US" dirty="0" smtClean="0"/>
              <a:t>Travel money for conference attendance helps</a:t>
            </a:r>
          </a:p>
          <a:p>
            <a:r>
              <a:rPr lang="en-US" dirty="0" smtClean="0"/>
              <a:t>Reading groups, textbook selection committees, curricula review are low-costs strategies that value NTTF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Discuss: WHAT OTHER OPTIONS FOR PROFESSIONAL DEVELOPMENT ARE BOTH RESPECTFUL AND ENRICHING – AND WORK TO THE BETTERMENT OF TEACHING  &amp; LEARNING?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0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 Philosophical Justification for the Governance Approach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A Seat at the Table Builds</a:t>
            </a:r>
          </a:p>
          <a:p>
            <a:r>
              <a:rPr lang="en-US" b="1" dirty="0" smtClean="0"/>
              <a:t>Representation and inclusion</a:t>
            </a:r>
          </a:p>
          <a:p>
            <a:r>
              <a:rPr lang="en-US" b="1" dirty="0" smtClean="0"/>
              <a:t>Vocalization of new ideas</a:t>
            </a:r>
          </a:p>
          <a:p>
            <a:r>
              <a:rPr lang="en-US" b="1" dirty="0" smtClean="0"/>
              <a:t>Governance capacity </a:t>
            </a:r>
            <a:r>
              <a:rPr lang="en-US" b="1" dirty="0"/>
              <a:t>a</a:t>
            </a:r>
            <a:r>
              <a:rPr lang="en-US" b="1" dirty="0" smtClean="0"/>
              <a:t>mong those who </a:t>
            </a:r>
            <a:r>
              <a:rPr lang="en-US" b="1" dirty="0"/>
              <a:t>h</a:t>
            </a:r>
            <a:r>
              <a:rPr lang="en-US" b="1" dirty="0" smtClean="0"/>
              <a:t>aven’t </a:t>
            </a:r>
            <a:r>
              <a:rPr lang="en-US" b="1" dirty="0"/>
              <a:t>h</a:t>
            </a:r>
            <a:r>
              <a:rPr lang="en-US" b="1" dirty="0" smtClean="0"/>
              <a:t>ad it; a deepening of skills</a:t>
            </a:r>
          </a:p>
          <a:p>
            <a:r>
              <a:rPr lang="en-US" b="1" dirty="0" smtClean="0"/>
              <a:t>Camaraderie among the ranks and more division of the labor/responsibility of governance</a:t>
            </a:r>
          </a:p>
          <a:p>
            <a:r>
              <a:rPr lang="en-US" b="1" dirty="0" smtClean="0"/>
              <a:t>Reward opportunities for those who get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What Participation in Governance Affords NTTF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The opportunity for NTTF to have a voice </a:t>
            </a:r>
          </a:p>
          <a:p>
            <a:r>
              <a:rPr lang="en-US" dirty="0" smtClean="0"/>
              <a:t>in shaping policy</a:t>
            </a:r>
          </a:p>
          <a:p>
            <a:r>
              <a:rPr lang="en-US" dirty="0"/>
              <a:t>i</a:t>
            </a:r>
            <a:r>
              <a:rPr lang="en-US" dirty="0" smtClean="0"/>
              <a:t>n shaping curriculum</a:t>
            </a:r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s</a:t>
            </a:r>
            <a:r>
              <a:rPr lang="en-US" dirty="0" smtClean="0"/>
              <a:t>haping the material features of a person’s working life</a:t>
            </a:r>
          </a:p>
          <a:p>
            <a:r>
              <a:rPr lang="en-US" dirty="0" smtClean="0"/>
              <a:t>in forging a future of valued service</a:t>
            </a:r>
          </a:p>
          <a:p>
            <a:pPr marL="0" indent="0">
              <a:buNone/>
            </a:pPr>
            <a:r>
              <a:rPr lang="en-US" dirty="0" smtClean="0"/>
              <a:t>I believe that such opportunities are likely to influence student outcomes because, as the New Faculty Majority says:  “a teacher’s working conditions are a student’s learning conditions.”*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http://www.newfacultymajority.info/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30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Building Social Opportunity through NTTF Participation in Governance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72000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 smtClean="0"/>
              <a:t>Nobel prize winning economist </a:t>
            </a:r>
            <a:r>
              <a:rPr lang="en-US" sz="3800" dirty="0" err="1" smtClean="0"/>
              <a:t>Amartya</a:t>
            </a:r>
            <a:r>
              <a:rPr lang="en-US" sz="3800" dirty="0" smtClean="0"/>
              <a:t> Sen argues that more important than income … is freedom and more essential than wealth is the enhancement of capability or opportunity.</a:t>
            </a:r>
          </a:p>
          <a:p>
            <a:r>
              <a:rPr lang="en-US" sz="3800" dirty="0"/>
              <a:t>Sen’s “</a:t>
            </a:r>
            <a:r>
              <a:rPr lang="en-US" sz="3800" dirty="0" err="1"/>
              <a:t>unfreedoms</a:t>
            </a:r>
            <a:r>
              <a:rPr lang="en-US" sz="3800" dirty="0"/>
              <a:t>” include economic insecurity, famine, and lack of civil liberties—all of which inhibit happiness and engagement.</a:t>
            </a:r>
          </a:p>
          <a:p>
            <a:pPr marL="400050" lvl="1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 smtClean="0"/>
              <a:t>“The capabilities and opportunities of tenure include the freedom to speak and research freely, the freedom to develop curriculum, the freedom to participate in decision-making, the freedom to be respected for one’s ideas.” (Doe, 61)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--Sen, </a:t>
            </a:r>
            <a:r>
              <a:rPr lang="en-US" sz="2200" dirty="0" err="1" smtClean="0"/>
              <a:t>Amartya</a:t>
            </a:r>
            <a:r>
              <a:rPr lang="en-US" sz="2200" dirty="0" smtClean="0"/>
              <a:t>. </a:t>
            </a:r>
            <a:r>
              <a:rPr lang="en-US" sz="2200" i="1" dirty="0" smtClean="0"/>
              <a:t>Development as Freedom. </a:t>
            </a:r>
            <a:r>
              <a:rPr lang="en-US" sz="2200" dirty="0" smtClean="0"/>
              <a:t>New York: Knopf, 2000. </a:t>
            </a:r>
          </a:p>
          <a:p>
            <a:pPr marL="0" indent="0">
              <a:buNone/>
            </a:pPr>
            <a:r>
              <a:rPr lang="en-US" sz="2200" dirty="0" smtClean="0"/>
              <a:t>--Doe</a:t>
            </a:r>
            <a:r>
              <a:rPr lang="en-US" sz="2200" dirty="0"/>
              <a:t>, Sue. “Opportunity and Respect: Keys to Contingent Faculty Success.” </a:t>
            </a:r>
            <a:r>
              <a:rPr lang="en-US" sz="2200" i="1" dirty="0"/>
              <a:t>Rewriting Success in Rhetoric and Composition Careers.  </a:t>
            </a:r>
            <a:r>
              <a:rPr lang="en-US" sz="2200" dirty="0"/>
              <a:t>Amy </a:t>
            </a:r>
            <a:r>
              <a:rPr lang="en-US" sz="2200" dirty="0" err="1"/>
              <a:t>Goodburn</a:t>
            </a:r>
            <a:r>
              <a:rPr lang="en-US" sz="2200" dirty="0"/>
              <a:t>, Donna </a:t>
            </a:r>
            <a:r>
              <a:rPr lang="en-US" sz="2200" dirty="0" err="1"/>
              <a:t>LeCourt</a:t>
            </a:r>
            <a:r>
              <a:rPr lang="en-US" sz="2200" dirty="0"/>
              <a:t>, and Carrie </a:t>
            </a:r>
            <a:r>
              <a:rPr lang="en-US" sz="2200" dirty="0" err="1"/>
              <a:t>Leverenze</a:t>
            </a:r>
            <a:r>
              <a:rPr lang="en-US" sz="2200" dirty="0"/>
              <a:t>, eds.,  Anderson, SC:  Parlor Press, 2013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5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1143000"/>
          </a:xfrm>
        </p:spPr>
        <p:txBody>
          <a:bodyPr/>
          <a:lstStyle/>
          <a:p>
            <a:pPr algn="l"/>
            <a:r>
              <a:rPr lang="en-US" sz="3200" b="1" dirty="0" smtClean="0"/>
              <a:t>How to do it: A </a:t>
            </a:r>
            <a:r>
              <a:rPr lang="en-US" sz="3200" b="1" dirty="0"/>
              <a:t>S</a:t>
            </a:r>
            <a:r>
              <a:rPr lang="en-US" sz="3200" b="1" dirty="0" smtClean="0"/>
              <a:t>equence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705600" cy="47545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Name a </a:t>
            </a:r>
            <a:r>
              <a:rPr lang="en-US" b="1" dirty="0" smtClean="0"/>
              <a:t>Task force or Working </a:t>
            </a:r>
            <a:r>
              <a:rPr lang="en-US" b="1" dirty="0"/>
              <a:t>G</a:t>
            </a:r>
            <a:r>
              <a:rPr lang="en-US" b="1" dirty="0" smtClean="0"/>
              <a:t>roup </a:t>
            </a:r>
            <a:r>
              <a:rPr lang="en-US" dirty="0" smtClean="0"/>
              <a:t>to work through the details and logistics of governance inclusion</a:t>
            </a:r>
          </a:p>
          <a:p>
            <a:endParaRPr lang="en-US" dirty="0" smtClean="0"/>
          </a:p>
          <a:p>
            <a:r>
              <a:rPr lang="en-US" dirty="0" smtClean="0"/>
              <a:t>Start local—</a:t>
            </a:r>
            <a:r>
              <a:rPr lang="en-US" b="1" dirty="0"/>
              <a:t>D</a:t>
            </a:r>
            <a:r>
              <a:rPr lang="en-US" b="1" dirty="0" smtClean="0"/>
              <a:t>epartment </a:t>
            </a:r>
            <a:r>
              <a:rPr lang="en-US" b="1" dirty="0"/>
              <a:t>C</a:t>
            </a:r>
            <a:r>
              <a:rPr lang="en-US" b="1" dirty="0" smtClean="0"/>
              <a:t>ommittees </a:t>
            </a:r>
            <a:r>
              <a:rPr lang="en-US" dirty="0" smtClean="0"/>
              <a:t>identifying local needs and issues and functioning like other department committees such as the undergrad committee</a:t>
            </a:r>
          </a:p>
          <a:p>
            <a:endParaRPr lang="en-US" dirty="0" smtClean="0"/>
          </a:p>
          <a:p>
            <a:r>
              <a:rPr lang="en-US" b="1" dirty="0" smtClean="0"/>
              <a:t>College committees</a:t>
            </a:r>
            <a:r>
              <a:rPr lang="en-US" dirty="0" smtClean="0"/>
              <a:t>—once department committees find their center of gravity, encourage talk across departments/disciplines</a:t>
            </a:r>
          </a:p>
          <a:p>
            <a:endParaRPr lang="en-US" dirty="0" smtClean="0"/>
          </a:p>
          <a:p>
            <a:r>
              <a:rPr lang="en-US" b="1" dirty="0" smtClean="0"/>
              <a:t>University Representation</a:t>
            </a:r>
            <a:r>
              <a:rPr lang="en-US" dirty="0" smtClean="0"/>
              <a:t>—any college that has a NTTF committee with documented rules can seek representation here</a:t>
            </a:r>
          </a:p>
          <a:p>
            <a:endParaRPr lang="en-US" dirty="0" smtClean="0"/>
          </a:p>
          <a:p>
            <a:r>
              <a:rPr lang="en-US" b="1" dirty="0" smtClean="0"/>
              <a:t>Diversified and Normalized Inclusion</a:t>
            </a:r>
            <a:r>
              <a:rPr lang="en-US" dirty="0" smtClean="0"/>
              <a:t>—inclusion in all areas of faculty interest—high-level hiring, initiatives such as gender equity and diversity discussions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512911884"/>
              </p:ext>
            </p:extLst>
          </p:nvPr>
        </p:nvGraphicFramePr>
        <p:xfrm>
          <a:off x="6705600" y="762000"/>
          <a:ext cx="24257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57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T</a:t>
            </a:r>
            <a:r>
              <a:rPr lang="en-US" sz="3600" b="1" dirty="0" smtClean="0"/>
              <a:t>he </a:t>
            </a:r>
            <a:r>
              <a:rPr lang="en-US" sz="3600" b="1" dirty="0"/>
              <a:t>C</a:t>
            </a:r>
            <a:r>
              <a:rPr lang="en-US" sz="3600" b="1" dirty="0" smtClean="0"/>
              <a:t>hallenges of NTTF </a:t>
            </a:r>
            <a:r>
              <a:rPr lang="en-US" sz="3600" b="1" dirty="0"/>
              <a:t>P</a:t>
            </a:r>
            <a:r>
              <a:rPr lang="en-US" sz="3600" b="1" dirty="0" smtClean="0"/>
              <a:t>articipation in </a:t>
            </a:r>
            <a:r>
              <a:rPr lang="en-US" sz="3600" b="1" dirty="0"/>
              <a:t>G</a:t>
            </a:r>
            <a:r>
              <a:rPr lang="en-US" sz="3600" b="1" dirty="0" smtClean="0"/>
              <a:t>overnance—the Problems of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sz="3400" dirty="0"/>
              <a:t>L</a:t>
            </a:r>
            <a:r>
              <a:rPr lang="en-US" sz="3400" dirty="0" smtClean="0"/>
              <a:t>ow reward for participation </a:t>
            </a:r>
            <a:r>
              <a:rPr lang="en-US" sz="3400" dirty="0"/>
              <a:t>(job descriptions </a:t>
            </a:r>
            <a:r>
              <a:rPr lang="en-US" sz="3400" dirty="0" smtClean="0"/>
              <a:t>lacking significant </a:t>
            </a:r>
            <a:r>
              <a:rPr lang="en-US" sz="3400" dirty="0"/>
              <a:t>service </a:t>
            </a:r>
            <a:r>
              <a:rPr lang="en-US" sz="3400" dirty="0" smtClean="0"/>
              <a:t>component &amp; stipend option)</a:t>
            </a:r>
            <a:endParaRPr lang="en-US" sz="3400" dirty="0"/>
          </a:p>
          <a:p>
            <a:pPr lvl="0"/>
            <a:r>
              <a:rPr lang="en-US" sz="3400" dirty="0"/>
              <a:t>R</a:t>
            </a:r>
            <a:r>
              <a:rPr lang="en-US" sz="3400" dirty="0" smtClean="0"/>
              <a:t>espect and recognition v. marginalization and low regard</a:t>
            </a:r>
            <a:endParaRPr lang="en-US" sz="3400" dirty="0"/>
          </a:p>
          <a:p>
            <a:pPr lvl="0"/>
            <a:r>
              <a:rPr lang="en-US" sz="3400" dirty="0"/>
              <a:t>L</a:t>
            </a:r>
            <a:r>
              <a:rPr lang="en-US" sz="3400" dirty="0" smtClean="0"/>
              <a:t>earning the ropes of Governance after years of exclusion</a:t>
            </a:r>
          </a:p>
          <a:p>
            <a:pPr lvl="0"/>
            <a:r>
              <a:rPr lang="en-US" sz="3400" dirty="0" smtClean="0"/>
              <a:t>Re-enacting </a:t>
            </a:r>
            <a:r>
              <a:rPr lang="en-US" sz="3400" dirty="0"/>
              <a:t>larger inequities in </a:t>
            </a:r>
            <a:r>
              <a:rPr lang="en-US" sz="3400" dirty="0" smtClean="0"/>
              <a:t>governance/service channels--the </a:t>
            </a:r>
            <a:r>
              <a:rPr lang="en-US" sz="3400" dirty="0"/>
              <a:t>feminized </a:t>
            </a:r>
            <a:r>
              <a:rPr lang="en-US" sz="3400" dirty="0" smtClean="0"/>
              <a:t>work of service &amp; teaching vs.  </a:t>
            </a:r>
            <a:r>
              <a:rPr lang="en-US" sz="3400" dirty="0"/>
              <a:t>t</a:t>
            </a:r>
            <a:r>
              <a:rPr lang="en-US" sz="3400" dirty="0" smtClean="0"/>
              <a:t>he valued work of (funded) research</a:t>
            </a:r>
            <a:endParaRPr lang="en-US" sz="3400" dirty="0"/>
          </a:p>
          <a:p>
            <a:pPr lvl="0"/>
            <a:r>
              <a:rPr lang="en-US" sz="3400" dirty="0"/>
              <a:t>M</a:t>
            </a:r>
            <a:r>
              <a:rPr lang="en-US" sz="3400" dirty="0" smtClean="0"/>
              <a:t>aintaining </a:t>
            </a:r>
            <a:r>
              <a:rPr lang="en-US" sz="3400" dirty="0"/>
              <a:t>multiple avenues and communication channels </a:t>
            </a:r>
            <a:r>
              <a:rPr lang="en-US" sz="3400" dirty="0" smtClean="0"/>
              <a:t>through distributed governance vs. a </a:t>
            </a:r>
            <a:r>
              <a:rPr lang="en-US" sz="3400" dirty="0"/>
              <a:t>one-stop </a:t>
            </a:r>
            <a:r>
              <a:rPr lang="en-US" sz="3400" dirty="0" smtClean="0"/>
              <a:t>solution to communicating with NTTF (integrated vs. top-down) </a:t>
            </a: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0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/>
              <a:t>Recommendations for Contingent Faculty Governance </a:t>
            </a:r>
            <a:r>
              <a:rPr lang="en-US" sz="3200" b="1" dirty="0" smtClean="0"/>
              <a:t>Efforts—Reviewing the Process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Develop a task force to inventory and describe the local context</a:t>
            </a:r>
          </a:p>
          <a:p>
            <a:r>
              <a:rPr lang="en-US" dirty="0" smtClean="0"/>
              <a:t>Develop a survey that can be re-administered periodically</a:t>
            </a:r>
          </a:p>
          <a:p>
            <a:r>
              <a:rPr lang="en-US" dirty="0" smtClean="0"/>
              <a:t>Engineer college-wide retreats that open up dialogue</a:t>
            </a:r>
          </a:p>
          <a:p>
            <a:r>
              <a:rPr lang="en-US" dirty="0" smtClean="0"/>
              <a:t>Call for committee construction for NTTF-specific concerns–perhaps first at the department level, then college level, and then university level</a:t>
            </a:r>
          </a:p>
          <a:p>
            <a:r>
              <a:rPr lang="en-US" dirty="0" smtClean="0"/>
              <a:t>Integrate NTTF into standing committees at more than a token level</a:t>
            </a:r>
          </a:p>
          <a:p>
            <a:r>
              <a:rPr lang="en-US" dirty="0" smtClean="0"/>
              <a:t>Be patient and build governance capacity among NTTF</a:t>
            </a:r>
          </a:p>
          <a:p>
            <a:r>
              <a:rPr lang="en-US" dirty="0" smtClean="0"/>
              <a:t>Open lines of discussion about fair representation and voting rights after committees developed capacity among NTTF</a:t>
            </a:r>
          </a:p>
          <a:p>
            <a:r>
              <a:rPr lang="en-US" dirty="0" smtClean="0"/>
              <a:t>Seek out the “skinny” from key informants who will NOT be “yes-men” or “yes-women” but who also respect the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86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A Material Result: </a:t>
            </a:r>
            <a:br>
              <a:rPr lang="en-US" sz="3200" b="1" dirty="0" smtClean="0"/>
            </a:br>
            <a:r>
              <a:rPr lang="en-US" sz="3200" b="1" dirty="0" smtClean="0"/>
              <a:t>A Nested Committee Structure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71600" y="1600200"/>
            <a:ext cx="6400800" cy="480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AAUP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286000" y="2362200"/>
            <a:ext cx="4724400" cy="342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352800" y="3048000"/>
            <a:ext cx="3200400" cy="2438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33800" y="3810000"/>
            <a:ext cx="2362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3962400"/>
            <a:ext cx="1434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NTTF Department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Trebuchet MS" panose="020B0603020202020204" pitchFamily="34" charset="0"/>
              </a:rPr>
              <a:t>C</a:t>
            </a:r>
            <a:r>
              <a:rPr lang="en-US" sz="16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ommittees</a:t>
            </a:r>
            <a:endParaRPr lang="en-US" sz="16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3352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NTTF College Committees</a:t>
            </a:r>
            <a:endParaRPr 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0094" y="2514600"/>
            <a:ext cx="290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Faculty Council NTTF Committee </a:t>
            </a:r>
            <a:endParaRPr 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1764297"/>
            <a:ext cx="2888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Institutionalized NTTF Inclusion at all levels</a:t>
            </a:r>
            <a:endParaRPr 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2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rebuchet MS" panose="020B0603020202020204" pitchFamily="34" charset="0"/>
              </a:rPr>
              <a:t>Adrianna </a:t>
            </a:r>
            <a:r>
              <a:rPr lang="en-US" sz="3200" b="1" dirty="0" err="1" smtClean="0">
                <a:latin typeface="Trebuchet MS" panose="020B0603020202020204" pitchFamily="34" charset="0"/>
              </a:rPr>
              <a:t>Kezar’s</a:t>
            </a:r>
            <a:r>
              <a:rPr lang="en-US" sz="3200" b="1" dirty="0">
                <a:latin typeface="Trebuchet MS" panose="020B0603020202020204" pitchFamily="34" charset="0"/>
              </a:rPr>
              <a:t> </a:t>
            </a:r>
            <a:r>
              <a:rPr lang="en-US" sz="3200" b="1" dirty="0" smtClean="0">
                <a:latin typeface="Trebuchet MS" panose="020B0603020202020204" pitchFamily="34" charset="0"/>
              </a:rPr>
              <a:t>Sequence of Inclusion</a:t>
            </a:r>
            <a:endParaRPr lang="en-US" sz="3200" b="1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Mobilization</a:t>
            </a:r>
            <a:r>
              <a:rPr lang="en-US" dirty="0" smtClean="0"/>
              <a:t>—campuses awaken to difficulties faced by NTTF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Implementation</a:t>
            </a:r>
            <a:r>
              <a:rPr lang="en-US" dirty="0" smtClean="0"/>
              <a:t>—campuses address difficulties faced by NTTF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Institutionalization</a:t>
            </a:r>
            <a:r>
              <a:rPr lang="en-US" dirty="0" smtClean="0"/>
              <a:t>—campuses internalize change processes so much that they will never go back to “business as usual” in regard to NTTF working conditions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Kezar</a:t>
            </a:r>
            <a:r>
              <a:rPr lang="en-US" dirty="0" smtClean="0"/>
              <a:t> describes a form of slow-growth change that is meaningful, motivating, and sustainable.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 err="1" smtClean="0"/>
              <a:t>Kezar</a:t>
            </a:r>
            <a:r>
              <a:rPr lang="en-US" sz="2000" dirty="0"/>
              <a:t>, Adrianna J. </a:t>
            </a:r>
            <a:r>
              <a:rPr lang="en-US" sz="2000" i="1" dirty="0"/>
              <a:t>Embracing Non-tenure Track Faculty: Changing Campuses for the New Faculty Majority.</a:t>
            </a:r>
            <a:r>
              <a:rPr lang="en-US" sz="2000" dirty="0"/>
              <a:t> New York: Routledge, 2012. Print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49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A Material Result—8 years in the Making</a:t>
            </a:r>
            <a:br>
              <a:rPr lang="en-US" sz="3600" b="1" dirty="0" smtClean="0"/>
            </a:br>
            <a:r>
              <a:rPr lang="en-US" sz="3600" b="1" dirty="0" smtClean="0"/>
              <a:t>The Senior Teaching Appointment (STA)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4300" dirty="0"/>
              <a:t> </a:t>
            </a:r>
            <a:r>
              <a:rPr lang="en-US" sz="5600" dirty="0" smtClean="0"/>
              <a:t>The </a:t>
            </a:r>
            <a:r>
              <a:rPr lang="en-US" sz="5600" dirty="0"/>
              <a:t>senior teaching appointment may be either full-time or part-time. Part-time is defined as any fraction less than one hundred (100) percent of full-time but at least fifty (50) percent. The distinguishing features of this type of appointment are</a:t>
            </a:r>
            <a:r>
              <a:rPr lang="en-US" sz="5600" dirty="0" smtClean="0"/>
              <a:t>:</a:t>
            </a:r>
          </a:p>
          <a:p>
            <a:pPr>
              <a:buNone/>
            </a:pPr>
            <a:endParaRPr lang="en-US" sz="5600" dirty="0"/>
          </a:p>
          <a:p>
            <a:r>
              <a:rPr lang="en-US" sz="5600" dirty="0" smtClean="0"/>
              <a:t>Senior </a:t>
            </a:r>
            <a:r>
              <a:rPr lang="en-US" sz="5600" dirty="0"/>
              <a:t>teaching appointments are intended for long-term teachers without </a:t>
            </a:r>
            <a:r>
              <a:rPr lang="en-US" sz="5600" dirty="0" smtClean="0"/>
              <a:t>TT faculty </a:t>
            </a:r>
            <a:r>
              <a:rPr lang="en-US" sz="5600" dirty="0"/>
              <a:t>appointments at Colorado State University. At least fifty percent of this appointment shall consist of teaching. The remaining workload percentage can be assigned to service, research, and/or teaching</a:t>
            </a:r>
            <a:r>
              <a:rPr lang="en-US" sz="5600" dirty="0" smtClean="0"/>
              <a:t>.</a:t>
            </a:r>
          </a:p>
          <a:p>
            <a:endParaRPr lang="en-US" sz="5600" dirty="0"/>
          </a:p>
          <a:p>
            <a:r>
              <a:rPr lang="en-US" sz="5600" dirty="0"/>
              <a:t>The expectation of this appointment is to provide ongoing employment, assuming satisfactory performance</a:t>
            </a:r>
            <a:r>
              <a:rPr lang="en-US" sz="5600" dirty="0" smtClean="0"/>
              <a:t>.</a:t>
            </a:r>
          </a:p>
          <a:p>
            <a:endParaRPr lang="en-US" sz="5600" dirty="0"/>
          </a:p>
          <a:p>
            <a:r>
              <a:rPr lang="en-US" sz="5600" dirty="0"/>
              <a:t>Senior teaching appointments are “at will” and are subject to termination by either party at any time</a:t>
            </a:r>
            <a:r>
              <a:rPr lang="en-US" sz="5600" dirty="0" smtClean="0"/>
              <a:t>. However, senior teaching appointments can be provided with multi-year contracts in order to provide greater security of employment.</a:t>
            </a:r>
            <a:endParaRPr lang="en-US" sz="56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248400"/>
            <a:ext cx="548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>
                <a:latin typeface="Trebuchet MS" panose="020B0603020202020204" pitchFamily="34" charset="0"/>
              </a:rPr>
              <a:t>[Go to: </a:t>
            </a:r>
            <a:r>
              <a:rPr lang="en-US" sz="1200" dirty="0" smtClean="0">
                <a:latin typeface="Trebuchet MS" panose="020B0603020202020204" pitchFamily="34" charset="0"/>
                <a:hlinkClick r:id="rId2"/>
              </a:rPr>
              <a:t>ttp</a:t>
            </a:r>
            <a:r>
              <a:rPr lang="en-US" sz="1200" dirty="0">
                <a:latin typeface="Trebuchet MS" panose="020B0603020202020204" pitchFamily="34" charset="0"/>
                <a:hlinkClick r:id="rId2"/>
              </a:rPr>
              <a:t>://facultycouncil.colostate.edu/files/manual/sectione.htm</a:t>
            </a:r>
            <a:r>
              <a:rPr lang="en-US" sz="1200" dirty="0">
                <a:latin typeface="Trebuchet MS" panose="020B0603020202020204" pitchFamily="34" charset="0"/>
              </a:rPr>
              <a:t>    Look at Section E.2 of the Faculty Manual]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48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A Material Result—8 years in the Making</a:t>
            </a:r>
            <a:br>
              <a:rPr lang="en-US" sz="3600" b="1" dirty="0" smtClean="0"/>
            </a:br>
            <a:r>
              <a:rPr lang="en-US" sz="3600" b="1" dirty="0" smtClean="0"/>
              <a:t>The Senior Teaching Appointment (STA)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5600" dirty="0" smtClean="0"/>
              <a:t>The </a:t>
            </a:r>
            <a:r>
              <a:rPr lang="en-US" sz="5600" dirty="0"/>
              <a:t>distinguishing features of this type of appointment are</a:t>
            </a:r>
            <a:r>
              <a:rPr lang="en-US" sz="5600" dirty="0" smtClean="0"/>
              <a:t>:</a:t>
            </a:r>
          </a:p>
          <a:p>
            <a:pPr>
              <a:buNone/>
            </a:pPr>
            <a:endParaRPr lang="en-US" sz="5600" dirty="0"/>
          </a:p>
          <a:p>
            <a:r>
              <a:rPr lang="en-US" sz="5600" dirty="0" smtClean="0"/>
              <a:t>Individuals </a:t>
            </a:r>
            <a:r>
              <a:rPr lang="en-US" sz="5600" dirty="0"/>
              <a:t>with senior teaching appointments are required to enroll in the retirement program and are eligible for benefits offered by the University as described in the </a:t>
            </a:r>
            <a:r>
              <a:rPr lang="en-US" sz="5600" i="1" dirty="0"/>
              <a:t>Academic Faculty and Administrative Professional Benefits and Privileges Handbook</a:t>
            </a:r>
            <a:r>
              <a:rPr lang="en-US" sz="5600" dirty="0"/>
              <a:t> and in Section F and G of the </a:t>
            </a:r>
            <a:r>
              <a:rPr lang="en-US" sz="5600" i="1" dirty="0"/>
              <a:t>Manual</a:t>
            </a:r>
            <a:r>
              <a:rPr lang="en-US" sz="5600" dirty="0" smtClean="0"/>
              <a:t>.</a:t>
            </a:r>
          </a:p>
          <a:p>
            <a:pPr marL="0" indent="0">
              <a:buNone/>
            </a:pPr>
            <a:r>
              <a:rPr lang="en-US" sz="5600" dirty="0" smtClean="0"/>
              <a:t> </a:t>
            </a:r>
            <a:endParaRPr lang="en-US" sz="5600" dirty="0"/>
          </a:p>
          <a:p>
            <a:r>
              <a:rPr lang="en-US" sz="5600" dirty="0"/>
              <a:t>Individuals with senior teaching appointments are full faculty participants and therefore eligible for salary exercises, promotion in rank, participation in faculty governance, faculty awards, and travel and professional development funds</a:t>
            </a:r>
            <a:r>
              <a:rPr lang="en-US" sz="5600" dirty="0" smtClean="0"/>
              <a:t>.</a:t>
            </a:r>
          </a:p>
          <a:p>
            <a:endParaRPr lang="en-US" sz="5600" dirty="0"/>
          </a:p>
          <a:p>
            <a:r>
              <a:rPr lang="en-US" sz="5600" dirty="0"/>
              <a:t>Individuals are eligible to apply for this appointment after completing five (5) years of employment at the University that meet the following qualifications</a:t>
            </a:r>
            <a:r>
              <a:rPr lang="en-US" sz="5600" dirty="0" smtClean="0"/>
              <a:t>:</a:t>
            </a:r>
          </a:p>
          <a:p>
            <a:pPr lvl="1"/>
            <a:r>
              <a:rPr lang="en-US" sz="5200" dirty="0" smtClean="0"/>
              <a:t>half-time </a:t>
            </a:r>
            <a:r>
              <a:rPr lang="en-US" sz="5200" dirty="0"/>
              <a:t>(0.5) or greater,</a:t>
            </a:r>
          </a:p>
          <a:p>
            <a:pPr lvl="1"/>
            <a:r>
              <a:rPr lang="en-US" sz="5200" dirty="0"/>
              <a:t>a</a:t>
            </a:r>
            <a:r>
              <a:rPr lang="en-US" sz="5200" dirty="0" smtClean="0"/>
              <a:t>t </a:t>
            </a:r>
            <a:r>
              <a:rPr lang="en-US" sz="5200" dirty="0"/>
              <a:t>least 50% of the workload distribution assigned to teaching, </a:t>
            </a:r>
          </a:p>
          <a:p>
            <a:pPr lvl="1"/>
            <a:r>
              <a:rPr lang="en-US" sz="5200" dirty="0" smtClean="0"/>
              <a:t>the </a:t>
            </a:r>
            <a:r>
              <a:rPr lang="en-US" sz="5200" dirty="0"/>
              <a:t>last two (2) years continuous. </a:t>
            </a:r>
            <a:endParaRPr lang="en-US" sz="5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6248400"/>
            <a:ext cx="548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>
                <a:latin typeface="Trebuchet MS" panose="020B0603020202020204" pitchFamily="34" charset="0"/>
              </a:rPr>
              <a:t>[Go to: </a:t>
            </a:r>
            <a:r>
              <a:rPr lang="en-US" sz="1200" dirty="0" smtClean="0">
                <a:latin typeface="Trebuchet MS" panose="020B0603020202020204" pitchFamily="34" charset="0"/>
                <a:hlinkClick r:id="rId2"/>
              </a:rPr>
              <a:t>ttp</a:t>
            </a:r>
            <a:r>
              <a:rPr lang="en-US" sz="1200" dirty="0">
                <a:latin typeface="Trebuchet MS" panose="020B0603020202020204" pitchFamily="34" charset="0"/>
                <a:hlinkClick r:id="rId2"/>
              </a:rPr>
              <a:t>://facultycouncil.colostate.edu/files/manual/sectione.htm</a:t>
            </a:r>
            <a:r>
              <a:rPr lang="en-US" sz="1200" dirty="0">
                <a:latin typeface="Trebuchet MS" panose="020B0603020202020204" pitchFamily="34" charset="0"/>
              </a:rPr>
              <a:t>    Look at Section E.2 of the Faculty Manual]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81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Other Outcomes at CSU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Without-Term Letters of Appointment</a:t>
            </a:r>
          </a:p>
          <a:p>
            <a:r>
              <a:rPr lang="en-US" dirty="0" smtClean="0"/>
              <a:t>Multi-year Contracts Resulting from Legislative Lobbying</a:t>
            </a:r>
          </a:p>
          <a:p>
            <a:r>
              <a:rPr lang="en-US" dirty="0" smtClean="0"/>
              <a:t>Full Integration into Health and Retirement Benefits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Self-Help: WHAT OUTCOMES WOULD BE MEANINGFUL IN YOUR CONTEXT?  WHAT WILL BE HARD TO ACHIEVE?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0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dirty="0" smtClean="0"/>
              <a:t>Challenges for All Models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Executive:  buy-in, appearance of puppet-like control, fear of non-participatory processes</a:t>
            </a:r>
          </a:p>
          <a:p>
            <a:r>
              <a:rPr lang="en-US" dirty="0" smtClean="0"/>
              <a:t>Legislative: interference by government entities that do not understand higher </a:t>
            </a:r>
            <a:r>
              <a:rPr lang="en-US" dirty="0" err="1" smtClean="0"/>
              <a:t>ed</a:t>
            </a:r>
            <a:r>
              <a:rPr lang="en-US" dirty="0" smtClean="0"/>
              <a:t> contexts</a:t>
            </a:r>
          </a:p>
          <a:p>
            <a:r>
              <a:rPr lang="en-US" dirty="0" smtClean="0"/>
              <a:t>Grassroots: many voices, too little focus</a:t>
            </a:r>
          </a:p>
          <a:p>
            <a:r>
              <a:rPr lang="en-US" dirty="0" smtClean="0"/>
              <a:t>Professional development: unrewarded conformity disguised as opportunity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Discuss: WHAT OTHER PROBLEMS DO YOU FORESEE WITH THESE MODELS? </a:t>
            </a:r>
          </a:p>
        </p:txBody>
      </p:sp>
    </p:spTree>
    <p:extLst>
      <p:ext uri="{BB962C8B-B14F-4D97-AF65-F5344CB8AC3E}">
        <p14:creationId xmlns:p14="http://schemas.microsoft.com/office/powerpoint/2010/main" val="69071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Regularize appointment types</a:t>
            </a:r>
          </a:p>
          <a:p>
            <a:r>
              <a:rPr lang="en-US" dirty="0" smtClean="0"/>
              <a:t>Define promotion schedules, career trajectories</a:t>
            </a:r>
          </a:p>
          <a:p>
            <a:r>
              <a:rPr lang="en-US" dirty="0" smtClean="0"/>
              <a:t>Integrate NTTF into salary exercises</a:t>
            </a:r>
          </a:p>
          <a:p>
            <a:r>
              <a:rPr lang="en-US" dirty="0" smtClean="0"/>
              <a:t>Discuss workload distributions—”Work to your job description. Document excellence.”</a:t>
            </a:r>
          </a:p>
          <a:p>
            <a:r>
              <a:rPr lang="en-US" dirty="0" smtClean="0"/>
              <a:t>Codify faculty rights and responsibilities such as academic freedom and access to grievance procedures</a:t>
            </a:r>
          </a:p>
          <a:p>
            <a:r>
              <a:rPr lang="en-US" dirty="0" smtClean="0"/>
              <a:t>Identify and address any legal barriers to emancipatory approaches</a:t>
            </a:r>
          </a:p>
          <a:p>
            <a:r>
              <a:rPr lang="en-US" dirty="0" smtClean="0"/>
              <a:t>Improve working conditions, remembering that a teacher’s working conditions are a student’s learning conditions</a:t>
            </a:r>
          </a:p>
          <a:p>
            <a:r>
              <a:rPr lang="en-US" dirty="0" smtClean="0"/>
              <a:t>Provide professional development opportunities</a:t>
            </a:r>
          </a:p>
          <a:p>
            <a:r>
              <a:rPr lang="en-US" dirty="0" smtClean="0"/>
              <a:t>Recognize and respect faculty accomplishments</a:t>
            </a:r>
          </a:p>
          <a:p>
            <a:r>
              <a:rPr lang="en-US" dirty="0" smtClean="0"/>
              <a:t>Integrate NTTF into governance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WHICH APPROACH—EXECUTIVE, LEGISLATIVE, GRASSROOTS, GOVERNANCE, OR PROFESSIONAL DEVELOPMENT--SEEMS MOST PROMISING FOR YOUR SETTING? WOULD A COMBINATION OF APPROACHES WORK WELL?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b="1" dirty="0" smtClean="0"/>
              <a:t>Step 4</a:t>
            </a:r>
          </a:p>
          <a:p>
            <a:pPr algn="l"/>
            <a:r>
              <a:rPr lang="en-US" sz="2400" b="1" dirty="0" smtClean="0"/>
              <a:t>Develop </a:t>
            </a:r>
            <a:r>
              <a:rPr lang="en-US" sz="2400" b="1" dirty="0"/>
              <a:t>a priority </a:t>
            </a:r>
            <a:r>
              <a:rPr lang="en-US" sz="2400" b="1" dirty="0" smtClean="0"/>
              <a:t>list.  </a:t>
            </a:r>
          </a:p>
          <a:p>
            <a:pPr algn="l"/>
            <a:r>
              <a:rPr lang="en-US" sz="2400" i="1" dirty="0" smtClean="0"/>
              <a:t>Order </a:t>
            </a:r>
            <a:r>
              <a:rPr lang="en-US" sz="2400" i="1" dirty="0"/>
              <a:t>these, change these, or add your own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193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229600" cy="460216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Should NTTF teach upper division courses?</a:t>
            </a:r>
          </a:p>
          <a:p>
            <a:r>
              <a:rPr lang="en-US" sz="2200" dirty="0" smtClean="0"/>
              <a:t>Should NTTF teach capstone courses </a:t>
            </a:r>
          </a:p>
          <a:p>
            <a:r>
              <a:rPr lang="en-US" sz="2200" dirty="0" smtClean="0"/>
              <a:t>Should NTTF do advising?</a:t>
            </a:r>
          </a:p>
          <a:p>
            <a:r>
              <a:rPr lang="en-US" sz="2200" dirty="0" smtClean="0"/>
              <a:t>Should NTTF serve on graduate committees?</a:t>
            </a:r>
          </a:p>
          <a:p>
            <a:r>
              <a:rPr lang="en-US" sz="2200" dirty="0" smtClean="0"/>
              <a:t>Should NTTF oversee internships?</a:t>
            </a:r>
          </a:p>
          <a:p>
            <a:r>
              <a:rPr lang="en-US" sz="2200" dirty="0" smtClean="0"/>
              <a:t>Should NTTF be rewarded for work that lies outside their workload distribution—rewarding creativity or research, for instance?</a:t>
            </a:r>
          </a:p>
          <a:p>
            <a:r>
              <a:rPr lang="en-US" sz="2200" dirty="0" smtClean="0"/>
              <a:t>Should NTTF be considered for administrative roles such as writing program administration or associate dean positions?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b="1" dirty="0" smtClean="0"/>
              <a:t>Step 4</a:t>
            </a:r>
          </a:p>
          <a:p>
            <a:pPr algn="l"/>
            <a:r>
              <a:rPr lang="en-US" sz="2400" b="1" dirty="0" smtClean="0"/>
              <a:t>Anticipate Questions </a:t>
            </a:r>
          </a:p>
          <a:p>
            <a:pPr algn="l"/>
            <a:r>
              <a:rPr lang="en-US" sz="2400" i="1" dirty="0" smtClean="0"/>
              <a:t>What </a:t>
            </a:r>
            <a:r>
              <a:rPr lang="en-US" sz="2400" i="1" dirty="0"/>
              <a:t>are the perceived limits of and challenges to NTTF integration? Here’s a sample:</a:t>
            </a:r>
            <a:endParaRPr lang="en-US" sz="2400" i="1" dirty="0" smtClean="0"/>
          </a:p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691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dirty="0" smtClean="0"/>
              <a:t>Campus Self Evaluation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143000" indent="-11430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9600" dirty="0" smtClean="0"/>
              <a:t>Where </a:t>
            </a:r>
            <a:r>
              <a:rPr lang="en-US" sz="9600" dirty="0"/>
              <a:t>is your institution in these </a:t>
            </a:r>
            <a:r>
              <a:rPr lang="en-US" sz="9600" dirty="0" smtClean="0"/>
              <a:t>principles?</a:t>
            </a:r>
          </a:p>
          <a:p>
            <a:pPr marL="1143000" indent="-11430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9600" dirty="0" smtClean="0"/>
              <a:t>What </a:t>
            </a:r>
            <a:r>
              <a:rPr lang="en-US" sz="9600" dirty="0"/>
              <a:t>are the cultural beliefs </a:t>
            </a:r>
            <a:r>
              <a:rPr lang="en-US" sz="9600" dirty="0" smtClean="0"/>
              <a:t>about the roles and status of </a:t>
            </a:r>
            <a:r>
              <a:rPr lang="en-US" sz="9600" dirty="0"/>
              <a:t>NTTF on your campus</a:t>
            </a:r>
            <a:r>
              <a:rPr lang="en-US" sz="9600" dirty="0" smtClean="0"/>
              <a:t>?</a:t>
            </a:r>
          </a:p>
          <a:p>
            <a:pPr marL="1143000" indent="-1143000">
              <a:lnSpc>
                <a:spcPct val="120000"/>
              </a:lnSpc>
            </a:pPr>
            <a:r>
              <a:rPr lang="en-US" sz="9600" dirty="0" smtClean="0"/>
              <a:t>What is the institutional attitude toward tenure at your institution?</a:t>
            </a:r>
          </a:p>
          <a:p>
            <a:pPr marL="1143000" indent="-1143000">
              <a:lnSpc>
                <a:spcPct val="120000"/>
              </a:lnSpc>
            </a:pPr>
            <a:r>
              <a:rPr lang="en-US" sz="9600" dirty="0" smtClean="0"/>
              <a:t>Is there interest in these matters among TT faculty and admin? If not, how might it be created?</a:t>
            </a:r>
          </a:p>
          <a:p>
            <a:pPr marL="1143000" indent="-1143000">
              <a:lnSpc>
                <a:spcPct val="120000"/>
              </a:lnSpc>
            </a:pPr>
            <a:r>
              <a:rPr lang="en-US" sz="9600" dirty="0" smtClean="0"/>
              <a:t>What roadblocks or obstacles  exist from state law, unions, &amp;  boards or trustees?</a:t>
            </a:r>
          </a:p>
          <a:p>
            <a:pPr marL="1143000" indent="-1143000">
              <a:lnSpc>
                <a:spcPct val="120000"/>
              </a:lnSpc>
            </a:pPr>
            <a:r>
              <a:rPr lang="en-US" sz="9600" dirty="0" smtClean="0"/>
              <a:t>What are the current opportunities and challenges at your institution?</a:t>
            </a:r>
          </a:p>
          <a:p>
            <a:pPr marL="1143000" indent="-1143000">
              <a:lnSpc>
                <a:spcPct val="120000"/>
              </a:lnSpc>
            </a:pPr>
            <a:endParaRPr lang="en-US" sz="9600" dirty="0" smtClean="0"/>
          </a:p>
          <a:p>
            <a:pPr marL="1143000" indent="-11430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112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71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Backing Up to 2004-2015</a:t>
            </a:r>
            <a:br>
              <a:rPr lang="en-US" sz="3200" b="1" dirty="0" smtClean="0"/>
            </a:br>
            <a:r>
              <a:rPr lang="en-US" sz="3200" b="1" dirty="0" smtClean="0"/>
              <a:t>The Process at Colorado State University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2004	  	Stalled out salaries, low engagement, marginalized yet 	  	growing NTTF population</a:t>
            </a:r>
          </a:p>
          <a:p>
            <a:pPr marL="0" indent="0">
              <a:buNone/>
            </a:pPr>
            <a:r>
              <a:rPr lang="en-US" dirty="0" smtClean="0"/>
              <a:t>2005	  	Modest salary improvements and increasing dissent</a:t>
            </a:r>
          </a:p>
          <a:p>
            <a:pPr marL="0" indent="0">
              <a:buNone/>
            </a:pPr>
            <a:r>
              <a:rPr lang="en-US" dirty="0" smtClean="0"/>
              <a:t>2006-09 		Provost’s Task Force for NTTF—Survey, 6R’s, Discussions 		with Chairs, Reports to Deans</a:t>
            </a:r>
          </a:p>
          <a:p>
            <a:pPr marL="0" indent="0">
              <a:buNone/>
            </a:pPr>
            <a:r>
              <a:rPr lang="en-US" dirty="0" smtClean="0"/>
              <a:t>2006-09 		Creation of Department and College Committees for NTTF</a:t>
            </a:r>
          </a:p>
          <a:p>
            <a:pPr marL="0" indent="0">
              <a:buNone/>
            </a:pPr>
            <a:r>
              <a:rPr lang="en-US" dirty="0" smtClean="0"/>
              <a:t>2009	  	Dissolution </a:t>
            </a:r>
            <a:r>
              <a:rPr lang="en-US" dirty="0"/>
              <a:t>of </a:t>
            </a:r>
            <a:r>
              <a:rPr lang="en-US" dirty="0" smtClean="0"/>
              <a:t>the Task Force</a:t>
            </a:r>
          </a:p>
          <a:p>
            <a:pPr marL="0" indent="0">
              <a:buNone/>
            </a:pPr>
            <a:r>
              <a:rPr lang="en-US" dirty="0" smtClean="0"/>
              <a:t>2010	  	Creation of Faculty Council/Senate Committee</a:t>
            </a:r>
          </a:p>
          <a:p>
            <a:pPr marL="0" indent="0">
              <a:buNone/>
            </a:pPr>
            <a:r>
              <a:rPr lang="en-US" dirty="0" smtClean="0"/>
              <a:t>2011	  	A series of initiatives improving NTTF status and working 	  	conditions. 2013-14</a:t>
            </a:r>
          </a:p>
          <a:p>
            <a:pPr marL="0" indent="0">
              <a:buNone/>
            </a:pPr>
            <a:r>
              <a:rPr lang="en-US" dirty="0" smtClean="0"/>
              <a:t>2013		Citing concerns about student learning conditions,  			President  Tony Frank declares The Year of the Adjunct– and 		vows to 	 improve working conditions and make CSU a great 		place to 	  teach—off the 	tenure-track.   </a:t>
            </a:r>
          </a:p>
          <a:p>
            <a:pPr marL="0" indent="0">
              <a:buNone/>
            </a:pPr>
            <a:r>
              <a:rPr lang="en-US" dirty="0" smtClean="0"/>
              <a:t>2014	  	Substantial salary improvement -$32K </a:t>
            </a:r>
            <a:r>
              <a:rPr lang="en-US" dirty="0" smtClean="0">
                <a:sym typeface="Wingdings" panose="05000000000000000000" pitchFamily="2" charset="2"/>
              </a:rPr>
              <a:t> $40K base. 	    		Concerns about salary compression now at the fore.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0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dirty="0" smtClean="0"/>
              <a:t>A Governance Approach—the road taken locally but not the only one available!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Contingent faculty inclusion in governance channels paves the way for NTTF to “shape their working conditions” and help create a culture that “values and respects their inclusion” (90)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err="1" smtClean="0"/>
              <a:t>Kezar</a:t>
            </a:r>
            <a:r>
              <a:rPr lang="en-US" sz="1400" dirty="0"/>
              <a:t>, Adrianna J., and Sam, Cecile. “Beyond Contracts: Non-Tenure Track Faculty and Campus Governance.” </a:t>
            </a:r>
            <a:r>
              <a:rPr lang="en-US" sz="1400" i="1" dirty="0"/>
              <a:t>NEA 2010 Almanac of Higher Education, </a:t>
            </a:r>
            <a:r>
              <a:rPr lang="en-US" sz="1400" dirty="0"/>
              <a:t>2010. 82-91.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0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/>
              <a:t>The 6R’s of NTTF (Non Tenure-Track Faculty) </a:t>
            </a:r>
            <a:br>
              <a:rPr lang="en-US" sz="3200" b="1" dirty="0" smtClean="0"/>
            </a:br>
            <a:r>
              <a:rPr lang="en-US" sz="3200" b="1" dirty="0" smtClean="0"/>
              <a:t>A 2007 Survey at Colorado State </a:t>
            </a:r>
            <a:r>
              <a:rPr lang="en-US" sz="3200" b="1" dirty="0" err="1" smtClean="0"/>
              <a:t>Universty</a:t>
            </a:r>
            <a:r>
              <a:rPr lang="en-US" sz="3200" b="1" dirty="0" smtClean="0"/>
              <a:t> Showed that NTTF Sought Improved…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Rights</a:t>
            </a:r>
          </a:p>
          <a:p>
            <a:r>
              <a:rPr lang="en-US" dirty="0" smtClean="0"/>
              <a:t>Remuneration</a:t>
            </a:r>
          </a:p>
          <a:p>
            <a:r>
              <a:rPr lang="en-US" dirty="0" smtClean="0"/>
              <a:t>Recognition</a:t>
            </a:r>
          </a:p>
          <a:p>
            <a:r>
              <a:rPr lang="en-US" dirty="0" smtClean="0"/>
              <a:t>Respect </a:t>
            </a:r>
          </a:p>
          <a:p>
            <a:r>
              <a:rPr lang="en-US" dirty="0" smtClean="0"/>
              <a:t>Resources</a:t>
            </a:r>
          </a:p>
          <a:p>
            <a:r>
              <a:rPr lang="en-US" dirty="0" smtClean="0"/>
              <a:t>Representation</a:t>
            </a:r>
          </a:p>
        </p:txBody>
      </p:sp>
    </p:spTree>
    <p:extLst>
      <p:ext uri="{BB962C8B-B14F-4D97-AF65-F5344CB8AC3E}">
        <p14:creationId xmlns:p14="http://schemas.microsoft.com/office/powerpoint/2010/main" val="36708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Step 1—Self Help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97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Survey the NTTF</a:t>
            </a:r>
          </a:p>
          <a:p>
            <a:r>
              <a:rPr lang="en-US" sz="2800" dirty="0" smtClean="0"/>
              <a:t>Discuss issues with </a:t>
            </a:r>
            <a:r>
              <a:rPr lang="en-US" sz="2800" dirty="0"/>
              <a:t>chairs and </a:t>
            </a:r>
            <a:r>
              <a:rPr lang="en-US" sz="2800" dirty="0" smtClean="0"/>
              <a:t>deans</a:t>
            </a:r>
          </a:p>
          <a:p>
            <a:r>
              <a:rPr lang="en-US" sz="2800" dirty="0" smtClean="0"/>
              <a:t>Bring issues to faculty senate/council and codify NTTF as a subset of the faculty</a:t>
            </a:r>
          </a:p>
          <a:p>
            <a:r>
              <a:rPr lang="en-US" sz="2800" dirty="0" smtClean="0"/>
              <a:t>Discuss overlaps with diversity and gender equity commissions or working groups</a:t>
            </a:r>
          </a:p>
          <a:p>
            <a:r>
              <a:rPr lang="en-US" sz="2800" dirty="0" smtClean="0"/>
              <a:t>Develop task forces or working groups to extend and focus the inquiry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14400"/>
            <a:ext cx="8534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rebuchet MS" panose="020B0603020202020204" pitchFamily="34" charset="0"/>
              </a:rPr>
              <a:t>Derive Empirical Evidence of Your Context </a:t>
            </a:r>
            <a:r>
              <a:rPr lang="en-US" sz="2400" dirty="0">
                <a:latin typeface="Trebuchet MS" panose="020B0603020202020204" pitchFamily="34" charset="0"/>
              </a:rPr>
              <a:t/>
            </a:r>
            <a:br>
              <a:rPr lang="en-US" sz="2400" dirty="0">
                <a:latin typeface="Trebuchet MS" panose="020B0603020202020204" pitchFamily="34" charset="0"/>
              </a:rPr>
            </a:br>
            <a:r>
              <a:rPr lang="en-US" sz="2200" i="1" dirty="0">
                <a:latin typeface="Trebuchet MS" panose="020B0603020202020204" pitchFamily="34" charset="0"/>
              </a:rPr>
              <a:t>How Many of These Processes Have Occurred on Your Campus?</a:t>
            </a:r>
          </a:p>
        </p:txBody>
      </p:sp>
    </p:spTree>
    <p:extLst>
      <p:ext uri="{BB962C8B-B14F-4D97-AF65-F5344CB8AC3E}">
        <p14:creationId xmlns:p14="http://schemas.microsoft.com/office/powerpoint/2010/main" val="91187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/>
              <a:t>Do we have a regularized approach to hiring, promotion, and salary?</a:t>
            </a:r>
          </a:p>
          <a:p>
            <a:r>
              <a:rPr lang="en-US" sz="3000" dirty="0"/>
              <a:t>Is teacher attrition high?</a:t>
            </a:r>
          </a:p>
          <a:p>
            <a:r>
              <a:rPr lang="en-US" sz="3000" dirty="0"/>
              <a:t>Are students suffering due to a lack of teacher continuity? </a:t>
            </a:r>
          </a:p>
          <a:p>
            <a:r>
              <a:rPr lang="en-US" sz="3000" dirty="0"/>
              <a:t>Do we need specialized workforce classifications?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b="1" dirty="0" smtClean="0"/>
              <a:t>Discuss: What other questions are emerging from your local setting?</a:t>
            </a:r>
            <a:endParaRPr lang="en-US" sz="3000" b="1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b="1" dirty="0" smtClean="0"/>
              <a:t>Step 2 Self Help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534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rebuchet MS" panose="020B0603020202020204" pitchFamily="34" charset="0"/>
              </a:rPr>
              <a:t>Develop Additional Questions to Consider</a:t>
            </a:r>
            <a:r>
              <a:rPr lang="en-US" sz="2400" dirty="0">
                <a:latin typeface="Trebuchet MS" panose="020B0603020202020204" pitchFamily="34" charset="0"/>
              </a:rPr>
              <a:t/>
            </a:r>
            <a:br>
              <a:rPr lang="en-US" sz="2400" dirty="0">
                <a:latin typeface="Trebuchet MS" panose="020B0603020202020204" pitchFamily="34" charset="0"/>
              </a:rPr>
            </a:br>
            <a:endParaRPr lang="en-US" sz="2200" i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Autofit/>
          </a:bodyPr>
          <a:lstStyle/>
          <a:p>
            <a:r>
              <a:rPr lang="en-US" sz="2600" b="1" dirty="0" smtClean="0"/>
              <a:t>Executive Models</a:t>
            </a:r>
            <a:r>
              <a:rPr lang="en-US" sz="2600" dirty="0" smtClean="0"/>
              <a:t>— Top-Down Best Practices—bring in an I.O. (Industrial Organizations) Psychologist as U of MO did in the mid 2000s</a:t>
            </a:r>
          </a:p>
          <a:p>
            <a:r>
              <a:rPr lang="en-US" sz="2600" b="1" dirty="0" smtClean="0"/>
              <a:t>Grassroots Models</a:t>
            </a:r>
            <a:r>
              <a:rPr lang="en-US" sz="2600" dirty="0" smtClean="0"/>
              <a:t>—Ask NTTF to identify their needs</a:t>
            </a:r>
          </a:p>
          <a:p>
            <a:r>
              <a:rPr lang="en-US" sz="2600" b="1" dirty="0" smtClean="0"/>
              <a:t>Legislative Models</a:t>
            </a:r>
            <a:r>
              <a:rPr lang="en-US" sz="2600" dirty="0" smtClean="0"/>
              <a:t>—Address legal barriers if there are any</a:t>
            </a:r>
          </a:p>
          <a:p>
            <a:r>
              <a:rPr lang="en-US" sz="2600" b="1" dirty="0" smtClean="0"/>
              <a:t>Professional Development Models</a:t>
            </a:r>
            <a:r>
              <a:rPr lang="en-US" sz="2600" dirty="0" smtClean="0"/>
              <a:t>—Open up professional opportunities alongside professional responsibilities</a:t>
            </a:r>
          </a:p>
          <a:p>
            <a:r>
              <a:rPr lang="en-US" sz="2600" b="1" dirty="0" smtClean="0"/>
              <a:t>Governance Models</a:t>
            </a:r>
            <a:r>
              <a:rPr lang="en-US" sz="2600" dirty="0" smtClean="0"/>
              <a:t>—Provide NTTF a seat at the table and build capacity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b="1" dirty="0" smtClean="0"/>
              <a:t>Step 3 Self Help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8534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rebuchet MS" panose="020B0603020202020204" pitchFamily="34" charset="0"/>
              </a:rPr>
              <a:t>Consider a Range of Approaches</a:t>
            </a:r>
            <a:r>
              <a:rPr lang="en-US" sz="2400" dirty="0">
                <a:latin typeface="Trebuchet MS" panose="020B0603020202020204" pitchFamily="34" charset="0"/>
              </a:rPr>
              <a:t/>
            </a:r>
            <a:br>
              <a:rPr lang="en-US" sz="2400" dirty="0">
                <a:latin typeface="Trebuchet MS" panose="020B0603020202020204" pitchFamily="34" charset="0"/>
              </a:rPr>
            </a:br>
            <a:endParaRPr lang="en-US" sz="2200" i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8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Executive Model</a:t>
            </a:r>
            <a:endParaRPr lang="fr-F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831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4300" b="1" dirty="0" smtClean="0"/>
              <a:t>Establishing New Academic </a:t>
            </a:r>
            <a:r>
              <a:rPr lang="en-US" sz="4300" b="1" dirty="0"/>
              <a:t>A</a:t>
            </a:r>
            <a:r>
              <a:rPr lang="en-US" sz="4300" b="1" dirty="0" smtClean="0"/>
              <a:t>ppointments  (NTTF divided into three groups)</a:t>
            </a:r>
          </a:p>
          <a:p>
            <a:pPr>
              <a:buNone/>
            </a:pPr>
            <a:endParaRPr lang="en-US" sz="4300" b="1" dirty="0" smtClean="0"/>
          </a:p>
          <a:p>
            <a:pPr marL="514350" indent="-514350">
              <a:buAutoNum type="arabicParenBoth"/>
            </a:pPr>
            <a:r>
              <a:rPr lang="en-US" sz="4300" dirty="0"/>
              <a:t>F</a:t>
            </a:r>
            <a:r>
              <a:rPr lang="en-US" sz="4300" dirty="0" smtClean="0"/>
              <a:t>ull-time, ranked, non-regular faculty </a:t>
            </a:r>
          </a:p>
          <a:p>
            <a:pPr marL="514350" indent="-514350">
              <a:buAutoNum type="arabicParenBoth"/>
            </a:pPr>
            <a:r>
              <a:rPr lang="en-US" sz="4300" dirty="0"/>
              <a:t>F</a:t>
            </a:r>
            <a:r>
              <a:rPr lang="en-US" sz="4300" dirty="0" smtClean="0"/>
              <a:t>ull-time, unranked, non-regular faculty (i.e. lecturer, visiting or affiliate faculty); </a:t>
            </a:r>
            <a:endParaRPr lang="en-US" sz="4300" dirty="0"/>
          </a:p>
          <a:p>
            <a:pPr marL="514350" indent="-514350">
              <a:buAutoNum type="arabicParenBoth"/>
            </a:pPr>
            <a:r>
              <a:rPr lang="en-US" sz="4300" dirty="0"/>
              <a:t>P</a:t>
            </a:r>
            <a:r>
              <a:rPr lang="en-US" sz="4300" dirty="0" smtClean="0"/>
              <a:t>art-time, non-regular faculty (adjunct faculty)</a:t>
            </a:r>
          </a:p>
          <a:p>
            <a:pPr marL="514350" indent="-514350">
              <a:buAutoNum type="arabicParenBoth"/>
            </a:pPr>
            <a:endParaRPr lang="en-US" sz="4300" dirty="0" smtClean="0"/>
          </a:p>
          <a:p>
            <a:pPr>
              <a:buNone/>
            </a:pPr>
            <a:r>
              <a:rPr lang="en-US" sz="4300" b="1" dirty="0" smtClean="0"/>
              <a:t>Establishing Categories of Non-Tenure Track Faculty Defined</a:t>
            </a:r>
          </a:p>
          <a:p>
            <a:pPr>
              <a:buNone/>
            </a:pPr>
            <a:endParaRPr lang="en-US" sz="4300" dirty="0" smtClean="0"/>
          </a:p>
          <a:p>
            <a:pPr lvl="1"/>
            <a:r>
              <a:rPr lang="fr-FR" sz="4300" dirty="0" err="1" smtClean="0"/>
              <a:t>Research</a:t>
            </a:r>
            <a:r>
              <a:rPr lang="fr-FR" sz="4300" dirty="0" smtClean="0"/>
              <a:t> </a:t>
            </a:r>
            <a:r>
              <a:rPr lang="fr-FR" sz="4300" dirty="0" err="1" smtClean="0"/>
              <a:t>faculty</a:t>
            </a:r>
            <a:endParaRPr lang="fr-FR" sz="4300" dirty="0" smtClean="0"/>
          </a:p>
          <a:p>
            <a:pPr lvl="1"/>
            <a:r>
              <a:rPr lang="fr-FR" sz="4300" dirty="0" err="1" smtClean="0"/>
              <a:t>Teaching</a:t>
            </a:r>
            <a:r>
              <a:rPr lang="fr-FR" sz="4300" dirty="0" smtClean="0"/>
              <a:t> </a:t>
            </a:r>
            <a:r>
              <a:rPr lang="fr-FR" sz="4300" dirty="0" err="1" smtClean="0"/>
              <a:t>faculty</a:t>
            </a:r>
            <a:endParaRPr lang="fr-FR" sz="4300" dirty="0" smtClean="0"/>
          </a:p>
          <a:p>
            <a:pPr lvl="1"/>
            <a:r>
              <a:rPr lang="fr-FR" sz="4300" dirty="0" err="1" smtClean="0"/>
              <a:t>Clinical</a:t>
            </a:r>
            <a:r>
              <a:rPr lang="fr-FR" sz="4300" dirty="0" smtClean="0"/>
              <a:t>/Professional practice </a:t>
            </a:r>
            <a:r>
              <a:rPr lang="fr-FR" sz="4300" dirty="0" err="1" smtClean="0"/>
              <a:t>faculty</a:t>
            </a:r>
            <a:endParaRPr lang="fr-FR" sz="4300" dirty="0"/>
          </a:p>
          <a:p>
            <a:pPr lvl="1"/>
            <a:r>
              <a:rPr lang="fr-FR" sz="4300" dirty="0" smtClean="0"/>
              <a:t>Extension </a:t>
            </a:r>
            <a:r>
              <a:rPr lang="fr-FR" sz="4300" dirty="0" err="1" smtClean="0"/>
              <a:t>faculty</a:t>
            </a:r>
            <a:r>
              <a:rPr lang="fr-FR" sz="4300" dirty="0" smtClean="0"/>
              <a:t> </a:t>
            </a:r>
          </a:p>
          <a:p>
            <a:pPr lvl="1"/>
            <a:endParaRPr lang="fr-FR" sz="4300" dirty="0" smtClean="0"/>
          </a:p>
          <a:p>
            <a:pPr marL="0" indent="0">
              <a:buNone/>
            </a:pPr>
            <a:r>
              <a:rPr lang="en-US" sz="4300" b="1" dirty="0" smtClean="0"/>
              <a:t>Establishing features of new appointments, assurances, and goals</a:t>
            </a:r>
          </a:p>
          <a:p>
            <a:pPr marL="0" indent="0">
              <a:buNone/>
            </a:pPr>
            <a:endParaRPr lang="en-US" sz="4300" dirty="0" smtClean="0"/>
          </a:p>
          <a:p>
            <a:r>
              <a:rPr lang="en-US" sz="4300" i="1" dirty="0" smtClean="0"/>
              <a:t>Reappointments</a:t>
            </a:r>
            <a:r>
              <a:rPr lang="en-US" sz="4300" dirty="0" smtClean="0"/>
              <a:t> (in advance of end of contract: if contract is not renewed, the candidate should be informed at least three months before termination)</a:t>
            </a:r>
          </a:p>
          <a:p>
            <a:r>
              <a:rPr lang="en-US" sz="4300" i="1" dirty="0" smtClean="0"/>
              <a:t>Promotion</a:t>
            </a:r>
            <a:r>
              <a:rPr lang="en-US" sz="4300" dirty="0" smtClean="0"/>
              <a:t> of NTT Faculty</a:t>
            </a:r>
          </a:p>
          <a:p>
            <a:r>
              <a:rPr lang="en-US" sz="4300" i="1" dirty="0" smtClean="0"/>
              <a:t>Academic Freedom </a:t>
            </a:r>
          </a:p>
          <a:p>
            <a:r>
              <a:rPr lang="en-US" sz="4300" i="1" dirty="0" smtClean="0"/>
              <a:t>Participation in Faculty Governance</a:t>
            </a:r>
          </a:p>
          <a:p>
            <a:pPr marL="0" indent="0">
              <a:buNone/>
            </a:pPr>
            <a:endParaRPr lang="en-US" sz="3500" i="1" dirty="0"/>
          </a:p>
          <a:p>
            <a:pPr marL="0" indent="0">
              <a:buNone/>
            </a:pPr>
            <a:r>
              <a:rPr lang="en-US" sz="3700" i="1" dirty="0"/>
              <a:t>See </a:t>
            </a:r>
            <a:r>
              <a:rPr lang="en-US" sz="3700" i="1" dirty="0" smtClean="0"/>
              <a:t> the following article by Beth Landers for more information on the U of MO system approach. </a:t>
            </a:r>
          </a:p>
          <a:p>
            <a:pPr marL="0" indent="0">
              <a:buNone/>
            </a:pPr>
            <a:r>
              <a:rPr lang="en-US" sz="3700" i="1" dirty="0" smtClean="0"/>
              <a:t>http</a:t>
            </a:r>
            <a:r>
              <a:rPr lang="en-US" sz="3700" i="1" dirty="0"/>
              <a:t>://profession.commons.mla.org/2013/10/08/contingent-labor-national-perspectives-local-solutions/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84986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Example the U of MO </a:t>
            </a:r>
            <a:r>
              <a:rPr lang="en-US" dirty="0" smtClean="0">
                <a:latin typeface="Trebuchet MS" panose="020B0603020202020204" pitchFamily="34" charset="0"/>
              </a:rPr>
              <a:t>(</a:t>
            </a:r>
            <a:r>
              <a:rPr lang="en-US" dirty="0">
                <a:latin typeface="Trebuchet MS" panose="020B0603020202020204" pitchFamily="34" charset="0"/>
              </a:rPr>
              <a:t>aided by an executive-appointed IO consultant )</a:t>
            </a:r>
            <a:br>
              <a:rPr lang="en-US" dirty="0">
                <a:latin typeface="Trebuchet MS" panose="020B0603020202020204" pitchFamily="34" charset="0"/>
              </a:rPr>
            </a:br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7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1971</Words>
  <Application>Microsoft Macintosh PowerPoint</Application>
  <PresentationFormat>On-screen Show (4:3)</PresentationFormat>
  <Paragraphs>251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Trebuchet MS</vt:lpstr>
      <vt:lpstr>Wingdings</vt:lpstr>
      <vt:lpstr>Office Theme</vt:lpstr>
      <vt:lpstr>PowerPoint Presentation</vt:lpstr>
      <vt:lpstr>Adrianna Kezar’s Sequence of Inclusion</vt:lpstr>
      <vt:lpstr>Backing Up to 2004-2015 The Process at Colorado State University</vt:lpstr>
      <vt:lpstr>A Governance Approach—the road taken locally but not the only one available!</vt:lpstr>
      <vt:lpstr>The 6R’s of NTTF (Non Tenure-Track Faculty)  A 2007 Survey at Colorado State Universty Showed that NTTF Sought Improved…</vt:lpstr>
      <vt:lpstr>Step 1—Self Help </vt:lpstr>
      <vt:lpstr>PowerPoint Presentation</vt:lpstr>
      <vt:lpstr>PowerPoint Presentation</vt:lpstr>
      <vt:lpstr>Executive Model</vt:lpstr>
      <vt:lpstr>A Grassroots Model Bringing issues into the open </vt:lpstr>
      <vt:lpstr>Legislative Model Be it enacted by the General Assembly of the State of Colorado:</vt:lpstr>
      <vt:lpstr>Professional Development Model</vt:lpstr>
      <vt:lpstr> A Philosophical Justification for the Governance Approach </vt:lpstr>
      <vt:lpstr>What Participation in Governance Affords NTTF</vt:lpstr>
      <vt:lpstr>Building Social Opportunity through NTTF Participation in Governance</vt:lpstr>
      <vt:lpstr>How to do it: A Sequence </vt:lpstr>
      <vt:lpstr>The Challenges of NTTF Participation in Governance—the Problems of…</vt:lpstr>
      <vt:lpstr>Recommendations for Contingent Faculty Governance Efforts—Reviewing the Process </vt:lpstr>
      <vt:lpstr>A Material Result:  A Nested Committee Structure</vt:lpstr>
      <vt:lpstr>A Material Result—8 years in the Making The Senior Teaching Appointment (STA) </vt:lpstr>
      <vt:lpstr>A Material Result—8 years in the Making The Senior Teaching Appointment (STA) </vt:lpstr>
      <vt:lpstr>Other Outcomes at CSU</vt:lpstr>
      <vt:lpstr>Challenges for All Models</vt:lpstr>
      <vt:lpstr>PowerPoint Presentation</vt:lpstr>
      <vt:lpstr>PowerPoint Presentation</vt:lpstr>
      <vt:lpstr>Campus Self Evaluation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reference</dc:creator>
  <cp:lastModifiedBy>Marshall-mckelvey,Kira</cp:lastModifiedBy>
  <cp:revision>5</cp:revision>
  <dcterms:created xsi:type="dcterms:W3CDTF">2015-09-08T03:48:02Z</dcterms:created>
  <dcterms:modified xsi:type="dcterms:W3CDTF">2018-05-02T00:09:16Z</dcterms:modified>
</cp:coreProperties>
</file>